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3F8E-E86D-4F14-9F4A-EF2EADBE407D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AD88-A52C-48D1-9B62-AAB164A171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BA2538-5B03-486B-940F-3314EF010843}" type="datetimeFigureOut">
              <a:rPr lang="pl-PL" smtClean="0"/>
              <a:pPr/>
              <a:t>2020-05-08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05F67F-0A51-46E0-93CE-05E54E7E2F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u="sng" dirty="0" smtClean="0">
                <a:solidFill>
                  <a:srgbClr val="FFFF99"/>
                </a:solidFill>
              </a:rPr>
              <a:t>Zagrożenia w Internecie </a:t>
            </a:r>
            <a:endParaRPr lang="pl-PL" sz="4400" b="1" u="sng" dirty="0">
              <a:solidFill>
                <a:srgbClr val="FFFF99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Cyberprzemoc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Ofiary Cyberprzemocy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andy\AppData\Local\Microsoft\Windows\INetCache\IE\ABH5ONZ0\3927296547_8ca93f3e46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6"/>
            <a:ext cx="1726843" cy="1152128"/>
          </a:xfrm>
          <a:prstGeom prst="rect">
            <a:avLst/>
          </a:prstGeom>
          <a:noFill/>
        </p:spPr>
      </p:pic>
      <p:pic>
        <p:nvPicPr>
          <p:cNvPr id="6147" name="Picture 3" descr="C:\Users\andy\AppData\Local\Microsoft\Windows\INetCache\IE\ABH5ONZ0\bigstock_Sad_Young_Blonde_Child_6544846-560x5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1440160" cy="1373295"/>
          </a:xfrm>
          <a:prstGeom prst="rect">
            <a:avLst/>
          </a:prstGeom>
          <a:noFill/>
        </p:spPr>
      </p:pic>
      <p:pic>
        <p:nvPicPr>
          <p:cNvPr id="7" name="Obraz 6" descr="nastolatek-smutek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275856" y="1628800"/>
            <a:ext cx="1728192" cy="1143577"/>
          </a:xfrm>
          <a:prstGeom prst="rect">
            <a:avLst/>
          </a:prstGeom>
        </p:spPr>
      </p:pic>
      <p:pic>
        <p:nvPicPr>
          <p:cNvPr id="8" name="Obraz 7" descr="smutek-296970d2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683568" y="2924944"/>
            <a:ext cx="1927703" cy="1283146"/>
          </a:xfrm>
          <a:prstGeom prst="rect">
            <a:avLst/>
          </a:prstGeom>
        </p:spPr>
      </p:pic>
      <p:pic>
        <p:nvPicPr>
          <p:cNvPr id="9" name="Obraz 8" descr="unname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708920"/>
            <a:ext cx="1456442" cy="1850368"/>
          </a:xfrm>
          <a:prstGeom prst="rect">
            <a:avLst/>
          </a:prstGeom>
        </p:spPr>
      </p:pic>
      <p:pic>
        <p:nvPicPr>
          <p:cNvPr id="10" name="Obraz 9" descr="file.chlopak-smutek-nastolatek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7164288" y="1412776"/>
            <a:ext cx="1584176" cy="1056117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683568" y="479715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Dziecko prześladowane przez rówieśników jest osamotnione, czuje rozpacz, izoluje się od innych, popada w depresję lub choroby psychiczne. Emocje dziecka mogą być źródłem myśli i prób samobójczych.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6149" name="Picture 5" descr="C:\Users\andy\AppData\Local\Microsoft\Windows\INetCache\IE\W3ZYRN7S\sad_boy[1].jpg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436096" y="2852936"/>
            <a:ext cx="1296144" cy="1728192"/>
          </a:xfrm>
          <a:prstGeom prst="rect">
            <a:avLst/>
          </a:prstGeom>
          <a:noFill/>
        </p:spPr>
      </p:pic>
      <p:pic>
        <p:nvPicPr>
          <p:cNvPr id="6151" name="Picture 7" descr="C:\Users\andy\AppData\Local\Microsoft\Windows\INetCache\IE\KIV61535\action-alone-boy-158305[1].jpg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3203848" y="3284984"/>
            <a:ext cx="1764196" cy="1176130"/>
          </a:xfrm>
          <a:prstGeom prst="rect">
            <a:avLst/>
          </a:prstGeom>
          <a:noFill/>
        </p:spPr>
      </p:pic>
      <p:pic>
        <p:nvPicPr>
          <p:cNvPr id="6152" name="Picture 8" descr="C:\Users\andy\AppData\Local\Microsoft\Windows\INetCache\IE\H2HNMNWM\people-2567395_640[1].jpg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7452320" y="4797152"/>
            <a:ext cx="1068320" cy="13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10344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Co robić gdy staniesz się ofiarą Cyberprzemocy?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3312368"/>
          </a:xfrm>
          <a:solidFill>
            <a:schemeClr val="tx2">
              <a:lumMod val="85000"/>
              <a:lumOff val="1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pl-PL" sz="7400" dirty="0" smtClean="0">
                <a:solidFill>
                  <a:schemeClr val="bg1"/>
                </a:solidFill>
              </a:rPr>
              <a:t>1. Nie wpadaj w panikę.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2. Zablokuj użytkownika lub ogranicz możliwości kontaktu z Tobą.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3. Chroń swój komputer przed włamaniami i podsłuchem elektronicznym.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4. Zabezpiecz swoją sieć  WiFi.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5. Zmień ustawienia prywatności w portalach społecznościowych.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6. Włącz weryfikację dwuetapową.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7. Używaj silnych haseł i często je zmieniaj.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8. Zgłaszaj treści obraźliwe administratorom.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9. Skorzystaj z blokowania połączeń i SMS-ów.</a:t>
            </a:r>
          </a:p>
          <a:p>
            <a:r>
              <a:rPr lang="pl-PL" sz="7400" dirty="0" smtClean="0">
                <a:solidFill>
                  <a:schemeClr val="bg1"/>
                </a:solidFill>
              </a:rPr>
              <a:t>10. Jeśli obawiasz się o swoje bezpieczeństwo, powiadom organy ścigania.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f7c199b-016e-4e37-a029-7642463b1a95_r-motorola-moto-g7-power-czar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92888" cy="48965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Przeciwdziałanie Cyberprzemocy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43608" y="1484785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 razie wystąpienia C</a:t>
            </a:r>
            <a:r>
              <a:rPr lang="pl-PL" dirty="0" smtClean="0">
                <a:solidFill>
                  <a:schemeClr val="bg1"/>
                </a:solidFill>
              </a:rPr>
              <a:t>yberprzemocy</a:t>
            </a:r>
            <a:r>
              <a:rPr lang="pl-PL" dirty="0">
                <a:solidFill>
                  <a:schemeClr val="bg1"/>
                </a:solidFill>
              </a:rPr>
              <a:t>, w pierwszej kolejności należy zabezpieczyć dowody, przygotować zrzuty ekranu, zapisać emaile itp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Następnie należy powiadomić administratora serwisu o fakcie przemocy i dążyć do zablokowania konta osoby </a:t>
            </a:r>
            <a:r>
              <a:rPr lang="pl-PL" dirty="0" smtClean="0">
                <a:solidFill>
                  <a:schemeClr val="bg1"/>
                </a:solidFill>
              </a:rPr>
              <a:t>agresywnej.</a:t>
            </a: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O ile to możliwe, warto skontaktować się ze sprawcą, przedstawiając mu oczekiwanie, by zakończył przemoc i usunął z sieci wszystkie jej </a:t>
            </a:r>
            <a:r>
              <a:rPr lang="pl-PL" dirty="0" smtClean="0">
                <a:solidFill>
                  <a:schemeClr val="bg1"/>
                </a:solidFill>
              </a:rPr>
              <a:t>pozostałości.</a:t>
            </a: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Osobie, która jest ofiarą przemocy w sieci, należy udzielić wsparcia i </a:t>
            </a:r>
            <a:r>
              <a:rPr lang="pl-PL" dirty="0" smtClean="0">
                <a:solidFill>
                  <a:schemeClr val="bg1"/>
                </a:solidFill>
              </a:rPr>
              <a:t>uwagi.</a:t>
            </a: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Jeśli sytuacja dotyczy dzieci lub młodzieży, koniecznie należy poinformować szkołę, wychowawcę i podjąć współpracę z </a:t>
            </a:r>
            <a:r>
              <a:rPr lang="pl-PL" dirty="0" smtClean="0">
                <a:solidFill>
                  <a:schemeClr val="bg1"/>
                </a:solidFill>
              </a:rPr>
              <a:t>placówką.</a:t>
            </a: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Jeśli cyberprzemoc ma znamiona przestępstwa lub wykroczenia, należy poinformować o tym fakcie </a:t>
            </a:r>
            <a:r>
              <a:rPr lang="pl-PL" dirty="0" smtClean="0">
                <a:solidFill>
                  <a:schemeClr val="bg1"/>
                </a:solidFill>
              </a:rPr>
              <a:t>policję.</a:t>
            </a: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Ze wszystkimi pytaniami można dzwonić </a:t>
            </a:r>
            <a:r>
              <a:rPr lang="pl-PL" dirty="0" smtClean="0">
                <a:solidFill>
                  <a:schemeClr val="bg1"/>
                </a:solidFill>
              </a:rPr>
              <a:t>pod telefon </a:t>
            </a:r>
            <a:r>
              <a:rPr lang="pl-PL" dirty="0">
                <a:solidFill>
                  <a:schemeClr val="bg1"/>
                </a:solidFill>
              </a:rPr>
              <a:t>zaufania dla rodziców i nauczycieli w sprawie bezpieczeństwa w </a:t>
            </a:r>
            <a:r>
              <a:rPr lang="pl-PL" dirty="0" smtClean="0">
                <a:solidFill>
                  <a:schemeClr val="bg1"/>
                </a:solidFill>
              </a:rPr>
              <a:t>sieci.</a:t>
            </a: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Dla dzieci i młodzieży działa telefon </a:t>
            </a:r>
            <a:r>
              <a:rPr lang="pl-PL" dirty="0" smtClean="0">
                <a:solidFill>
                  <a:schemeClr val="bg1"/>
                </a:solidFill>
              </a:rPr>
              <a:t>zaufania.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Wprowadzenie</a:t>
            </a:r>
            <a:endParaRPr lang="pl-PL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3645024"/>
            <a:ext cx="8424936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Poważne zagrożenia dla młodych internautów zazwyczaj kojarzone są z problemem pedofilii lub innymi formami działań dorosłych przeciwko dzieciom. Kwestie te niestety nie tracą na aktualności, jednak w ostatnim czasie równie poważnym zagrożeniem dla najmłodszych staje się przemoc rówieśnicza.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andy\AppData\Local\Microsoft\Windows\INetCache\IE\G13MUTX3\Diamond_warning_sign_(Vienna_Convention_style)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3960440" cy="619268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Dzieję się tak,  ponieważ zarówno dzieci i młodzież mają większy dostęp do nowych mediów z coraz szerszą gamą możliwości. Problem określany w Polsce terminem </a:t>
            </a:r>
            <a:r>
              <a:rPr lang="pl-PL" b="1" i="1" dirty="0" smtClean="0">
                <a:solidFill>
                  <a:srgbClr val="C00000"/>
                </a:solidFill>
              </a:rPr>
              <a:t>Cyberprzemocy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 zauważony został zaledwie kilka lat temu, jednak bardzo szybko został uznany za istotną kwestię społeczną, której trzeba przeciwdziałać.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rcRect l="39101" t="27536" r="1121"/>
          <a:stretch>
            <a:fillRect/>
          </a:stretch>
        </p:blipFill>
        <p:spPr>
          <a:xfrm>
            <a:off x="4283968" y="3933056"/>
            <a:ext cx="4516865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235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Czym jest cyberprzemoc ?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314096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Jest to przemoc z użyciem technologii informacyjnych i komunikacyjnych. Najczęściej terminu tego używa się w odniesieniu do przemocy rówieśniczej z użyciem telefonów lub Internetu. Osobę dopuszczającą się takich czynów określa się mianem </a:t>
            </a:r>
            <a:r>
              <a:rPr lang="pl-PL" sz="3200" i="1" dirty="0" smtClean="0">
                <a:solidFill>
                  <a:srgbClr val="FF0000"/>
                </a:solidFill>
              </a:rPr>
              <a:t>stalkera</a:t>
            </a:r>
            <a:r>
              <a:rPr lang="pl-PL" sz="3200" dirty="0" smtClean="0">
                <a:solidFill>
                  <a:schemeClr val="bg1"/>
                </a:solidFill>
              </a:rPr>
              <a:t>.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andy\AppData\Local\Microsoft\Windows\INetCache\IE\H2HNMNWM\Computer-PC-PNG-Pictur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2880320" cy="2118836"/>
          </a:xfrm>
          <a:prstGeom prst="rect">
            <a:avLst/>
          </a:prstGeom>
          <a:noFill/>
        </p:spPr>
      </p:pic>
      <p:pic>
        <p:nvPicPr>
          <p:cNvPr id="2054" name="Picture 6" descr="C:\Users\andy\AppData\Local\Microsoft\Windows\INetCache\IE\W3ZYRN7S\Iphone_4G-3_black_scree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2304256" cy="192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f7c199b-016e-4e37-a029-7642463b1a95_r-motorola-moto-g7-power-czar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3402378" cy="4536504"/>
          </a:xfrm>
          <a:prstGeom prst="rect">
            <a:avLst/>
          </a:prstGeom>
        </p:spPr>
      </p:pic>
      <p:pic>
        <p:nvPicPr>
          <p:cNvPr id="5" name="Obraz 4" descr="phone-187395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2520280" cy="51125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Przełom wieku XX i XXI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59632" y="1772816"/>
            <a:ext cx="2160240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Polsce o problemie przemocy rówieśniczej z użyciem mediów elektronicznych zrobiło się głośno wraz z historią gdańskiej gimnazjalistki, która popełniła samobójstwo w efekcie przemocy doznanej ze strony rówieśników.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220072" y="1628800"/>
            <a:ext cx="25922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W historii ważną rolę odegrało nagranie kamerą w telefonie komórkowym aktu krzywdzenia dziewczyny. Domniemywano, że groźba upublicznienia zarejestrowanego filmu przyczyniła się do tragicznego finału tej historii.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f7c199b-016e-4e37-a029-7642463b1a95_r-motorola-moto-g7-power-czar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556792"/>
            <a:ext cx="8540949" cy="45365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Odmiany Cyberprzemocy: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1628799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Wingdings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n</a:t>
            </a:r>
            <a:r>
              <a:rPr lang="pl-PL" sz="2400" dirty="0" smtClean="0">
                <a:solidFill>
                  <a:schemeClr val="bg1"/>
                </a:solidFill>
              </a:rPr>
              <a:t>ękanie, straszenie, szantażowanie z użyciem Sieci;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w</a:t>
            </a:r>
            <a:r>
              <a:rPr lang="pl-PL" sz="2400" dirty="0" smtClean="0">
                <a:solidFill>
                  <a:schemeClr val="bg1"/>
                </a:solidFill>
              </a:rPr>
              <a:t>łamania na blog lub stronę internetową  i zamieszczanie ośmieszających  i upokarzających treści;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g</a:t>
            </a:r>
            <a:r>
              <a:rPr lang="pl-PL" sz="2400" dirty="0" smtClean="0">
                <a:solidFill>
                  <a:schemeClr val="bg1"/>
                </a:solidFill>
              </a:rPr>
              <a:t>roźby przy użyciu komunikatorów, telefonów;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r</a:t>
            </a:r>
            <a:r>
              <a:rPr lang="pl-PL" sz="2400" dirty="0" smtClean="0">
                <a:solidFill>
                  <a:schemeClr val="bg1"/>
                </a:solidFill>
              </a:rPr>
              <a:t>ejestrowanie niechcianych zdjęć i filmów;</a:t>
            </a:r>
          </a:p>
          <a:p>
            <a:pPr>
              <a:buFont typeface="Wingdings" pitchFamily="2" charset="2"/>
              <a:buChar char="Ø"/>
            </a:pPr>
            <a:endParaRPr lang="pl-PL" sz="2400" dirty="0" smtClean="0">
              <a:solidFill>
                <a:schemeClr val="bg1"/>
              </a:solidFill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p</a:t>
            </a:r>
            <a:r>
              <a:rPr lang="pl-PL" sz="2400" dirty="0" smtClean="0">
                <a:solidFill>
                  <a:schemeClr val="bg1"/>
                </a:solidFill>
              </a:rPr>
              <a:t>ublikowanie w Internecie lub rozsyłanie przy użyciu telefonu komórkowego ośmieszających, kompromitujących informacji, zdjęć;</a:t>
            </a: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p</a:t>
            </a:r>
            <a:r>
              <a:rPr lang="pl-PL" sz="2400" dirty="0" smtClean="0">
                <a:solidFill>
                  <a:schemeClr val="bg1"/>
                </a:solidFill>
              </a:rPr>
              <a:t>odszywanie się w Sieci pod rówieśników;</a:t>
            </a: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r</a:t>
            </a:r>
            <a:r>
              <a:rPr lang="pl-PL" sz="2400" dirty="0" smtClean="0">
                <a:solidFill>
                  <a:schemeClr val="bg1"/>
                </a:solidFill>
              </a:rPr>
              <a:t>ozsyłanie do znajomych informacji o ośmieszających treściach e-mailem, smsem .</a:t>
            </a:r>
          </a:p>
          <a:p>
            <a:pPr marL="342900" indent="-342900" fontAlgn="base">
              <a:buFont typeface="Wingdings" pitchFamily="2" charset="2"/>
              <a:buChar char="q"/>
            </a:pPr>
            <a:endParaRPr lang="pl-PL" dirty="0" smtClean="0"/>
          </a:p>
          <a:p>
            <a:pPr marL="342900" lvl="0" indent="-342900" fontAlgn="base">
              <a:buFont typeface="Wingdings" pitchFamily="2" charset="2"/>
              <a:buChar char="q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„Narzędzia zbrodni”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1484785"/>
            <a:ext cx="3528392" cy="466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Poczta elektroniczna,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Serwisy społecznościowe,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Telefony komórkowe,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Strony Internetowe,</a:t>
            </a:r>
          </a:p>
          <a:p>
            <a:pPr>
              <a:buFont typeface="Wingdings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Czaty, blogi.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5" name="Obraz 4" descr="png-telefon-8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100741"/>
            <a:ext cx="3960440" cy="5280587"/>
          </a:xfrm>
          <a:prstGeom prst="rect">
            <a:avLst/>
          </a:prstGeom>
        </p:spPr>
      </p:pic>
      <p:pic>
        <p:nvPicPr>
          <p:cNvPr id="3074" name="Picture 2" descr="C:\Users\andy\AppData\Local\Microsoft\Windows\INetCache\IE\H2HNMNWM\anonymus-1235169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136815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f7c199b-016e-4e37-a029-7642463b1a95_r-motorola-moto-g7-power-czar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935282" cy="39604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Przemoc werbalna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31640" y="1844824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Aż 52 % internautów w wieku 12–17 lat przyznało, że za pośrednictwem Internetu lub telefonii komórkowej miało do czynienia z przemocą werbalną – niemal połowa badanych doświadczyła wulgarnego wyzywania (47%), co piąty poniżania, ośmieszania i upokarzania (21%), a co szósty straszenia i szantażowania (16%). Najbardziej negatywne reakcje towarzyszą przypadkom poniżania – zdenerwowanie (59%), strach (18%) lub wstyd (13%). Jedynie 30% dzieci deklaruje, że taka sytuacja nie robi na nich żadnego wrażenia. Jedynie nieznacznie niższy poziom negatywnych emocji towarzyszy sytuacjom straszenia i szantażu w Sieci. Mimo to, blisko połowa dzieci nie informuje nikogo o takich przypadkach. Jedynie co dziesiąte dziecko informuje o takich przypadkach swoich rodziców lub nauczyciela.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ndy\AppData\Local\Microsoft\Windows\INetCache\IE\AV6RZQZD\480px-Emojione_1F5E3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264" y="0"/>
            <a:ext cx="1235321" cy="1224136"/>
          </a:xfrm>
          <a:prstGeom prst="rect">
            <a:avLst/>
          </a:prstGeom>
          <a:noFill/>
        </p:spPr>
      </p:pic>
      <p:pic>
        <p:nvPicPr>
          <p:cNvPr id="10" name="Picture 2" descr="C:\Users\andy\AppData\Local\Microsoft\Windows\INetCache\IE\AV6RZQZD\480px-Emojione_1F5E3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f7c199b-016e-4e37-a029-7642463b1a95_r-motorola-moto-g7-power-czar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6120680" cy="51125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Profil Sprawcy Cyberprzemocy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43808" y="1196751"/>
            <a:ext cx="5688632" cy="515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Sprawcą Cyberprzemocy jest osoba </a:t>
            </a:r>
            <a:r>
              <a:rPr lang="pl-PL" dirty="0">
                <a:solidFill>
                  <a:schemeClr val="bg1"/>
                </a:solidFill>
              </a:rPr>
              <a:t>w wieku kilkunastu lat, której zależy na akceptacji i uwadze grupy, </a:t>
            </a:r>
            <a:r>
              <a:rPr lang="pl-PL" dirty="0" smtClean="0">
                <a:solidFill>
                  <a:schemeClr val="bg1"/>
                </a:solidFill>
              </a:rPr>
              <a:t>ponieważ nie </a:t>
            </a:r>
            <a:r>
              <a:rPr lang="pl-PL" dirty="0">
                <a:solidFill>
                  <a:schemeClr val="bg1"/>
                </a:solidFill>
              </a:rPr>
              <a:t>potrafi o to zadbać w dojrzały, społecznie </a:t>
            </a:r>
            <a:r>
              <a:rPr lang="pl-PL" dirty="0" smtClean="0">
                <a:solidFill>
                  <a:schemeClr val="bg1"/>
                </a:solidFill>
              </a:rPr>
              <a:t>akceptowalny </a:t>
            </a:r>
            <a:r>
              <a:rPr lang="pl-PL" dirty="0">
                <a:solidFill>
                  <a:schemeClr val="bg1"/>
                </a:solidFill>
              </a:rPr>
              <a:t>sposób. Może mieć </a:t>
            </a:r>
            <a:r>
              <a:rPr lang="pl-PL" dirty="0" smtClean="0">
                <a:solidFill>
                  <a:schemeClr val="bg1"/>
                </a:solidFill>
              </a:rPr>
              <a:t>trudności w </a:t>
            </a:r>
            <a:r>
              <a:rPr lang="pl-PL" dirty="0">
                <a:solidFill>
                  <a:schemeClr val="bg1"/>
                </a:solidFill>
              </a:rPr>
              <a:t>hamowaniu i kontrolowaniu impulsów</a:t>
            </a:r>
            <a:r>
              <a:rPr lang="pl-PL" dirty="0" smtClean="0">
                <a:solidFill>
                  <a:schemeClr val="bg1"/>
                </a:solidFill>
              </a:rPr>
              <a:t>,  </a:t>
            </a:r>
            <a:r>
              <a:rPr lang="pl-PL" dirty="0">
                <a:solidFill>
                  <a:schemeClr val="bg1"/>
                </a:solidFill>
              </a:rPr>
              <a:t>nie potrafi odraczać przyjemności, szuka sposobów, by w krótkim czasie i bez większego wysiłku spełnić swoje potrzeby - np</a:t>
            </a:r>
            <a:r>
              <a:rPr lang="pl-PL" dirty="0" smtClean="0">
                <a:solidFill>
                  <a:schemeClr val="bg1"/>
                </a:solidFill>
              </a:rPr>
              <a:t>. czucia </a:t>
            </a:r>
            <a:r>
              <a:rPr lang="pl-PL" dirty="0">
                <a:solidFill>
                  <a:schemeClr val="bg1"/>
                </a:solidFill>
              </a:rPr>
              <a:t>się kimś ważnym, wartościowym, silnym. Próbuje agresywnym zachowaniem rozwiązać swoje problemy. Prawdopodobnie obawia się </a:t>
            </a:r>
            <a:r>
              <a:rPr lang="pl-PL" dirty="0" smtClean="0">
                <a:solidFill>
                  <a:schemeClr val="bg1"/>
                </a:solidFill>
              </a:rPr>
              <a:t>negatywnych konsekwencji </a:t>
            </a:r>
            <a:r>
              <a:rPr lang="pl-PL" dirty="0">
                <a:solidFill>
                  <a:schemeClr val="bg1"/>
                </a:solidFill>
              </a:rPr>
              <a:t>swojego działania, wykorzystuje więc Internet do stosowania przemocy, bo w sieci czuje sie anonimowy i bezkarny. Wielu sprawców przemocy wirtualnej posługuje się pseudonimem, by ukryć swoją tożsamość i dzięki temu nie </a:t>
            </a:r>
            <a:r>
              <a:rPr lang="pl-PL" dirty="0" smtClean="0">
                <a:solidFill>
                  <a:schemeClr val="bg1"/>
                </a:solidFill>
              </a:rPr>
              <a:t>musi </a:t>
            </a:r>
            <a:r>
              <a:rPr lang="pl-PL" dirty="0">
                <a:solidFill>
                  <a:schemeClr val="bg1"/>
                </a:solidFill>
              </a:rPr>
              <a:t>konfrontować się </a:t>
            </a:r>
            <a:r>
              <a:rPr lang="pl-PL" dirty="0" smtClean="0">
                <a:solidFill>
                  <a:schemeClr val="bg1"/>
                </a:solidFill>
              </a:rPr>
              <a:t>ze skutkami </a:t>
            </a:r>
            <a:r>
              <a:rPr lang="pl-PL" dirty="0">
                <a:solidFill>
                  <a:schemeClr val="bg1"/>
                </a:solidFill>
              </a:rPr>
              <a:t>swoich działań. </a:t>
            </a:r>
            <a:r>
              <a:rPr lang="pl-PL" dirty="0" smtClean="0">
                <a:solidFill>
                  <a:schemeClr val="bg1"/>
                </a:solidFill>
              </a:rPr>
              <a:t> Sprawca </a:t>
            </a:r>
            <a:r>
              <a:rPr lang="pl-PL" dirty="0">
                <a:solidFill>
                  <a:schemeClr val="bg1"/>
                </a:solidFill>
              </a:rPr>
              <a:t>przemocy elektronicznej zazwyczaj jest </a:t>
            </a:r>
            <a:r>
              <a:rPr lang="pl-PL" dirty="0" smtClean="0">
                <a:solidFill>
                  <a:schemeClr val="bg1"/>
                </a:solidFill>
              </a:rPr>
              <a:t>rówieśnikiem ofiary </a:t>
            </a:r>
            <a:r>
              <a:rPr lang="pl-PL" dirty="0">
                <a:solidFill>
                  <a:schemeClr val="bg1"/>
                </a:solidFill>
              </a:rPr>
              <a:t>i uczęszcza do tej samej szkoły, rzadziej jest to kolega lub koleżanka spoza szkoły lub </a:t>
            </a:r>
            <a:r>
              <a:rPr lang="pl-PL" dirty="0" smtClean="0">
                <a:solidFill>
                  <a:schemeClr val="bg1"/>
                </a:solidFill>
              </a:rPr>
              <a:t>osoba </a:t>
            </a:r>
            <a:r>
              <a:rPr lang="pl-PL" dirty="0">
                <a:solidFill>
                  <a:schemeClr val="bg1"/>
                </a:solidFill>
              </a:rPr>
              <a:t>anonimowa. </a:t>
            </a:r>
          </a:p>
        </p:txBody>
      </p:sp>
      <p:pic>
        <p:nvPicPr>
          <p:cNvPr id="7" name="Obraz 6" descr="children-3176409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1944216" cy="2254163"/>
          </a:xfrm>
          <a:prstGeom prst="rect">
            <a:avLst/>
          </a:prstGeom>
        </p:spPr>
      </p:pic>
      <p:pic>
        <p:nvPicPr>
          <p:cNvPr id="5122" name="Picture 2" descr="C:\Users\andy\AppData\Local\Microsoft\Windows\INetCache\IE\KIV61535\Masque_de_Guy_Fawkes_arboré_par_V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3655">
            <a:off x="1258755" y="4446598"/>
            <a:ext cx="100527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1307</TotalTime>
  <Words>783</Words>
  <Application>Microsoft Office PowerPoint</Application>
  <PresentationFormat>Pokaz na ekranie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Początek</vt:lpstr>
      <vt:lpstr>Zagrożenia w Internecie </vt:lpstr>
      <vt:lpstr>Wprowadzenie</vt:lpstr>
      <vt:lpstr>Slajd 3</vt:lpstr>
      <vt:lpstr>Czym jest cyberprzemoc ?</vt:lpstr>
      <vt:lpstr>Przełom wieku XX i XXI</vt:lpstr>
      <vt:lpstr>Odmiany Cyberprzemocy:</vt:lpstr>
      <vt:lpstr>„Narzędzia zbrodni”</vt:lpstr>
      <vt:lpstr>Przemoc werbalna</vt:lpstr>
      <vt:lpstr>Profil Sprawcy Cyberprzemocy</vt:lpstr>
      <vt:lpstr>Ofiary Cyberprzemocy</vt:lpstr>
      <vt:lpstr>Co robić gdy staniesz się ofiarą Cyberprzemocy?</vt:lpstr>
      <vt:lpstr>Przeciwdziałanie Cyberprzemocy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Zagrożenia w Internecie</dc:title>
  <dc:creator>andy asa</dc:creator>
  <cp:lastModifiedBy>Bursa1</cp:lastModifiedBy>
  <cp:revision>80</cp:revision>
  <dcterms:created xsi:type="dcterms:W3CDTF">2020-05-06T12:46:56Z</dcterms:created>
  <dcterms:modified xsi:type="dcterms:W3CDTF">2020-05-08T13:25:46Z</dcterms:modified>
</cp:coreProperties>
</file>